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493" r:id="rId3"/>
    <p:sldId id="449" r:id="rId4"/>
    <p:sldId id="477" r:id="rId5"/>
    <p:sldId id="420" r:id="rId6"/>
    <p:sldId id="419" r:id="rId7"/>
    <p:sldId id="418" r:id="rId8"/>
    <p:sldId id="478" r:id="rId9"/>
    <p:sldId id="558" r:id="rId10"/>
    <p:sldId id="556" r:id="rId11"/>
    <p:sldId id="422" r:id="rId12"/>
    <p:sldId id="504" r:id="rId13"/>
    <p:sldId id="452" r:id="rId14"/>
    <p:sldId id="555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9900FF"/>
    <a:srgbClr val="660066"/>
    <a:srgbClr val="9900CC"/>
    <a:srgbClr val="CC66FF"/>
    <a:srgbClr val="3A1953"/>
    <a:srgbClr val="0066FF"/>
    <a:srgbClr val="355E8F"/>
    <a:srgbClr val="608DC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448" autoAdjust="0"/>
  </p:normalViewPr>
  <p:slideViewPr>
    <p:cSldViewPr>
      <p:cViewPr>
        <p:scale>
          <a:sx n="78" d="100"/>
          <a:sy n="78" d="100"/>
        </p:scale>
        <p:origin x="-924" y="-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884DE-BDB9-44C6-A2DB-BA473510057A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AA35F-7E48-431A-9CC3-F21B9C36D6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56B36-73BD-4AC1-B6A6-D485BC2F535A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984AC-C3C3-4478-8435-7E25292F4B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0A115-8191-47BD-88F8-55B57CEBA346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BFC70-0400-4F7A-8199-9F0464D3D1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835CA-478E-4076-A219-94E228CDBB87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A6C92-E39D-4800-A634-61E767B75F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2E2F2-9C46-4EC3-9F8C-BEF9643F3B45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D8E84-D9C5-452B-843D-783596A400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95BCA-BC0E-4E5B-B327-B960D4E0D753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202EE-00FE-4C3D-AFCC-848DFF33CE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3FACE-EA63-43E9-BD97-DB77BCE3855E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3AEE3-953C-400A-851A-5A935074AE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BF61F-E6C4-4D54-A317-0CEDA33E7BEC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0AD2C-0FEF-493F-B467-E273BD0C44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85D20-32F8-4236-B880-2AB68DCE896D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62DE0-582E-40A0-9775-A191F0963C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B0BE1-0D92-46CF-B425-AD63D9CF1FF8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FDA49-D646-440B-8646-93A21FF796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158F2-FA80-4FC3-8626-396A14FEEE28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896EC-BAE2-4B2C-ACE4-779876BB57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6B07DA2-4DF7-47E1-B4B8-C2F53A60EB2F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6CB590-0FFE-4F09-A8B2-49F65247D8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spd="slow"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-5287584429549664404_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1196975"/>
            <a:ext cx="4537075" cy="403383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Прямоугольник 2"/>
          <p:cNvSpPr>
            <a:spLocks noChangeArrowheads="1"/>
          </p:cNvSpPr>
          <p:nvPr/>
        </p:nvSpPr>
        <p:spPr bwMode="auto">
          <a:xfrm>
            <a:off x="1116013" y="750888"/>
            <a:ext cx="6696075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pPr algn="just"/>
            <a:r>
              <a:rPr lang="ru-RU" b="1" i="1">
                <a:solidFill>
                  <a:srgbClr val="0070C0"/>
                </a:solidFill>
                <a:latin typeface="Calibri" pitchFamily="34" charset="0"/>
              </a:rPr>
              <a:t>Цель коррекционной части Программы заключается в реализации общеобразовательных задач дошкольного образования с привлечением синхронного выравнивания речевого и психического развития детей с тяжелыми нарушениями речи. </a:t>
            </a:r>
            <a:endParaRPr lang="ru-RU">
              <a:solidFill>
                <a:srgbClr val="0070C0"/>
              </a:solidFill>
              <a:latin typeface="Calibri" pitchFamily="34" charset="0"/>
            </a:endParaRPr>
          </a:p>
          <a:p>
            <a:pPr algn="just"/>
            <a:r>
              <a:rPr lang="ru-RU" b="1" i="1">
                <a:solidFill>
                  <a:srgbClr val="0070C0"/>
                </a:solidFill>
                <a:latin typeface="Calibri" pitchFamily="34" charset="0"/>
              </a:rPr>
              <a:t>Задачи коррекционной части Программы: </a:t>
            </a:r>
            <a:endParaRPr lang="ru-RU">
              <a:solidFill>
                <a:srgbClr val="0070C0"/>
              </a:solidFill>
              <a:latin typeface="Calibri" pitchFamily="34" charset="0"/>
            </a:endParaRPr>
          </a:p>
          <a:p>
            <a:pPr algn="just"/>
            <a:r>
              <a:rPr lang="ru-RU">
                <a:solidFill>
                  <a:srgbClr val="0070C0"/>
                </a:solidFill>
                <a:latin typeface="Calibri" pitchFamily="34" charset="0"/>
              </a:rPr>
              <a:t>•</a:t>
            </a:r>
            <a:r>
              <a:rPr lang="ru-RU" b="1" i="1">
                <a:solidFill>
                  <a:srgbClr val="0070C0"/>
                </a:solidFill>
                <a:latin typeface="Calibri" pitchFamily="34" charset="0"/>
              </a:rPr>
              <a:t>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грамоты; </a:t>
            </a:r>
            <a:endParaRPr lang="ru-RU">
              <a:solidFill>
                <a:srgbClr val="0070C0"/>
              </a:solidFill>
              <a:latin typeface="Calibri" pitchFamily="34" charset="0"/>
            </a:endParaRPr>
          </a:p>
          <a:p>
            <a:pPr algn="just"/>
            <a:r>
              <a:rPr lang="ru-RU">
                <a:solidFill>
                  <a:srgbClr val="0070C0"/>
                </a:solidFill>
                <a:latin typeface="Calibri" pitchFamily="34" charset="0"/>
              </a:rPr>
              <a:t>•</a:t>
            </a:r>
            <a:r>
              <a:rPr lang="ru-RU" b="1" i="1">
                <a:solidFill>
                  <a:srgbClr val="0070C0"/>
                </a:solidFill>
                <a:latin typeface="Calibri" pitchFamily="34" charset="0"/>
              </a:rPr>
              <a:t>формирование психологической готовности</a:t>
            </a:r>
            <a:r>
              <a:rPr lang="ru-RU" b="1" i="1">
                <a:solidFill>
                  <a:srgbClr val="0070C0"/>
                </a:solidFill>
              </a:rPr>
              <a:t> </a:t>
            </a:r>
            <a:r>
              <a:rPr lang="ru-RU" b="1" i="1">
                <a:solidFill>
                  <a:srgbClr val="0070C0"/>
                </a:solidFill>
                <a:latin typeface="Calibri" pitchFamily="34" charset="0"/>
              </a:rPr>
              <a:t>к обучению в школе и обеспечение преемственности</a:t>
            </a:r>
            <a:r>
              <a:rPr lang="ru-RU" b="1" i="1">
                <a:solidFill>
                  <a:srgbClr val="0070C0"/>
                </a:solidFill>
              </a:rPr>
              <a:t> </a:t>
            </a:r>
            <a:r>
              <a:rPr lang="ru-RU" b="1" i="1">
                <a:solidFill>
                  <a:srgbClr val="0070C0"/>
                </a:solidFill>
                <a:latin typeface="Calibri" pitchFamily="34" charset="0"/>
              </a:rPr>
              <a:t>со следующей ступенью</a:t>
            </a:r>
            <a:r>
              <a:rPr lang="ru-RU" b="1" i="1">
                <a:solidFill>
                  <a:srgbClr val="0070C0"/>
                </a:solidFill>
              </a:rPr>
              <a:t> </a:t>
            </a:r>
            <a:r>
              <a:rPr lang="ru-RU" b="1" i="1">
                <a:solidFill>
                  <a:srgbClr val="0070C0"/>
                </a:solidFill>
                <a:latin typeface="Calibri" pitchFamily="34" charset="0"/>
              </a:rPr>
              <a:t>системы общего образования </a:t>
            </a:r>
          </a:p>
        </p:txBody>
      </p:sp>
      <p:pic>
        <p:nvPicPr>
          <p:cNvPr id="23558" name="Picture 6" descr="-5287584429549664404_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4797425"/>
            <a:ext cx="1476375" cy="12795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938" y="-17145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Прямоугольник 2"/>
          <p:cNvSpPr>
            <a:spLocks noChangeArrowheads="1"/>
          </p:cNvSpPr>
          <p:nvPr/>
        </p:nvSpPr>
        <p:spPr bwMode="auto">
          <a:xfrm>
            <a:off x="684213" y="-2711450"/>
            <a:ext cx="7775575" cy="826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 sz="1400" b="1" i="1">
              <a:latin typeface="Calibri" pitchFamily="34" charset="0"/>
            </a:endParaRPr>
          </a:p>
          <a:p>
            <a:endParaRPr lang="ru-RU" sz="1400" b="1" i="1">
              <a:latin typeface="Calibri" pitchFamily="34" charset="0"/>
            </a:endParaRPr>
          </a:p>
          <a:p>
            <a:endParaRPr lang="ru-RU" sz="1400" b="1" i="1">
              <a:latin typeface="Calibri" pitchFamily="34" charset="0"/>
            </a:endParaRPr>
          </a:p>
          <a:p>
            <a:endParaRPr lang="ru-RU" sz="1400" b="1" i="1">
              <a:latin typeface="Calibri" pitchFamily="34" charset="0"/>
            </a:endParaRPr>
          </a:p>
          <a:p>
            <a:endParaRPr lang="ru-RU" sz="1400" b="1" i="1">
              <a:latin typeface="Calibri" pitchFamily="34" charset="0"/>
            </a:endParaRPr>
          </a:p>
          <a:p>
            <a:endParaRPr lang="ru-RU" sz="1400" b="1" i="1">
              <a:latin typeface="Calibri" pitchFamily="34" charset="0"/>
            </a:endParaRPr>
          </a:p>
          <a:p>
            <a:endParaRPr lang="ru-RU" sz="1400" b="1" i="1">
              <a:latin typeface="Calibri" pitchFamily="34" charset="0"/>
            </a:endParaRPr>
          </a:p>
          <a:p>
            <a:endParaRPr lang="ru-RU" sz="1400" b="1" i="1">
              <a:latin typeface="Calibri" pitchFamily="34" charset="0"/>
            </a:endParaRPr>
          </a:p>
          <a:p>
            <a:endParaRPr lang="ru-RU" sz="1400" b="1" i="1">
              <a:latin typeface="Calibri" pitchFamily="34" charset="0"/>
            </a:endParaRPr>
          </a:p>
          <a:p>
            <a:endParaRPr lang="ru-RU" sz="1400" b="1" i="1">
              <a:latin typeface="Calibri" pitchFamily="34" charset="0"/>
            </a:endParaRPr>
          </a:p>
          <a:p>
            <a:endParaRPr lang="ru-RU" sz="1400" b="1" i="1">
              <a:latin typeface="Calibri" pitchFamily="34" charset="0"/>
            </a:endParaRPr>
          </a:p>
          <a:p>
            <a:endParaRPr lang="ru-RU" sz="1400" b="1" i="1">
              <a:latin typeface="Calibri" pitchFamily="34" charset="0"/>
            </a:endParaRPr>
          </a:p>
          <a:p>
            <a:endParaRPr lang="ru-RU" sz="1400" b="1" i="1">
              <a:latin typeface="Calibri" pitchFamily="34" charset="0"/>
            </a:endParaRPr>
          </a:p>
          <a:p>
            <a:endParaRPr lang="ru-RU" sz="1600" i="1">
              <a:solidFill>
                <a:srgbClr val="0070C0"/>
              </a:solidFill>
              <a:latin typeface="Calibri" pitchFamily="34" charset="0"/>
            </a:endParaRPr>
          </a:p>
          <a:p>
            <a:pPr algn="just"/>
            <a:r>
              <a:rPr lang="ru-RU" sz="1600">
                <a:solidFill>
                  <a:srgbClr val="355E8F"/>
                </a:solidFill>
                <a:latin typeface="Calibri" pitchFamily="34" charset="0"/>
              </a:rPr>
              <a:t>ЦЕЛЬЮ ВАРИАТИВНОЙ ЧАСТИ ПРОГРАММЫ выступает проектирование социальных ситуаций развития русскоязычного ребенка с использованием средств национальной культуры, обеспечивающих успешную социализацию, мотивацию и поддержку индивидуальности детей через общение на языке татарского народа, в том числе с представителями других национальностей, народную игру, познание родного края и другие формы активности. </a:t>
            </a:r>
          </a:p>
          <a:p>
            <a:pPr algn="just"/>
            <a:r>
              <a:rPr lang="ru-RU" sz="1600">
                <a:solidFill>
                  <a:srgbClr val="355E8F"/>
                </a:solidFill>
                <a:latin typeface="Calibri" pitchFamily="34" charset="0"/>
              </a:rPr>
              <a:t>ЗАДАЧИ ВАРИАТИВНОЙ ЧАСТИ ПРОГРАММЫ: </a:t>
            </a:r>
          </a:p>
          <a:p>
            <a:pPr algn="just"/>
            <a:r>
              <a:rPr lang="ru-RU" sz="1600">
                <a:solidFill>
                  <a:srgbClr val="355E8F"/>
                </a:solidFill>
                <a:latin typeface="Calibri" pitchFamily="34" charset="0"/>
              </a:rPr>
              <a:t>•создание благоприятных условий для освоения татарского языка и сохранения государственных языков Республики Татарстан, развития межэтнической культуры, коммуникативных способностей каждого воспитанника как субъекта взаимоотношений с представителями других национальностей; </a:t>
            </a:r>
          </a:p>
          <a:p>
            <a:pPr algn="just"/>
            <a:r>
              <a:rPr lang="ru-RU" sz="1600">
                <a:solidFill>
                  <a:srgbClr val="355E8F"/>
                </a:solidFill>
                <a:latin typeface="Calibri" pitchFamily="34" charset="0"/>
              </a:rPr>
              <a:t>•обеспечение преемственности целей, задач и содержания дошкольного и начального общего образования в области краеведения; </a:t>
            </a:r>
          </a:p>
          <a:p>
            <a:pPr algn="just"/>
            <a:r>
              <a:rPr lang="ru-RU" sz="1600">
                <a:solidFill>
                  <a:srgbClr val="355E8F"/>
                </a:solidFill>
                <a:latin typeface="Calibri" pitchFamily="34" charset="0"/>
              </a:rPr>
              <a:t>•объединение обучения и воспитания в целостный образовательный процесс на основе духовно-нравственных и культурных ценностей татарского и русского народов; </a:t>
            </a:r>
          </a:p>
          <a:p>
            <a:pPr algn="just"/>
            <a:r>
              <a:rPr lang="ru-RU" sz="1600">
                <a:solidFill>
                  <a:srgbClr val="355E8F"/>
                </a:solidFill>
                <a:latin typeface="Calibri" pitchFamily="34" charset="0"/>
              </a:rPr>
              <a:t>• формирование социокультурной среды, соответствующей возрастным и индивидуальным особенностям детей, с учетом национальных особенностей региона; </a:t>
            </a:r>
          </a:p>
          <a:p>
            <a:pPr algn="just"/>
            <a:r>
              <a:rPr lang="ru-RU" sz="1600">
                <a:solidFill>
                  <a:srgbClr val="355E8F"/>
                </a:solidFill>
                <a:latin typeface="Calibri" pitchFamily="34" charset="0"/>
              </a:rPr>
              <a:t>• обеспечение психолого-педагогической поддержки семьи и повышение компетентности родителей (законных представителей) в вопросах семейного воспитания, в оценке качества образовательных процессов.</a:t>
            </a:r>
            <a:r>
              <a:rPr lang="ru-RU" sz="1600">
                <a:solidFill>
                  <a:schemeClr val="accent1"/>
                </a:solidFill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84213" y="-911225"/>
            <a:ext cx="7200900" cy="72945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0070C0"/>
                </a:solidFill>
                <a:latin typeface="+mn-lt"/>
              </a:rPr>
              <a:t>Особенности режима дня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0070C0"/>
                </a:solidFill>
                <a:latin typeface="+mn-lt"/>
              </a:rPr>
              <a:t>Корректируется </a:t>
            </a:r>
            <a:r>
              <a:rPr lang="ru-RU" b="1" i="1" dirty="0">
                <a:solidFill>
                  <a:srgbClr val="0070C0"/>
                </a:solidFill>
                <a:latin typeface="+mn-lt"/>
              </a:rPr>
              <a:t>с учётом работы дошкольного учреждения в зависимости от региональных условий, а также условий в местном сообществе, муниципалитете, конкретной ситуации в организации, работающей по Программе Индивидуальный подход к каждому ребенку предусматривает соответствие режима дня возрасту детей, состоянию их здоровья, потребностям и интересам. </a:t>
            </a:r>
            <a:endParaRPr lang="ru-RU" dirty="0">
              <a:solidFill>
                <a:srgbClr val="0070C0"/>
              </a:solidFill>
              <a:latin typeface="+mn-lt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rgbClr val="0070C0"/>
                </a:solidFill>
                <a:latin typeface="+mn-lt"/>
              </a:rPr>
              <a:t>Режим </a:t>
            </a:r>
            <a:r>
              <a:rPr lang="ru-RU" b="1" i="1" dirty="0">
                <a:solidFill>
                  <a:srgbClr val="0070C0"/>
                </a:solidFill>
                <a:latin typeface="+mn-lt"/>
              </a:rPr>
              <a:t>и построенный на его основе распорядок дня – конструкция гибкая, динамичная. В каждом детском саду она может быть откорректирована, однако продолжительность основных компонентов режима дня должна сохраняться в соответствии с санитарными и гигиеническими нормами и правилами. </a:t>
            </a:r>
            <a:endParaRPr lang="ru-RU" dirty="0">
              <a:solidFill>
                <a:srgbClr val="0070C0"/>
              </a:solidFill>
              <a:latin typeface="+mn-lt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rgbClr val="0070C0"/>
                </a:solidFill>
                <a:latin typeface="+mn-lt"/>
              </a:rPr>
              <a:t>В </a:t>
            </a:r>
            <a:r>
              <a:rPr lang="ru-RU" b="1" i="1" dirty="0">
                <a:solidFill>
                  <a:srgbClr val="0070C0"/>
                </a:solidFill>
                <a:latin typeface="+mn-lt"/>
              </a:rPr>
              <a:t>режиме дня указана общая продолжительность работы в Центрах по выбору детей, включая перерывы между видами деятельности. Педагог дозирует образовательную нагрузку на детей в зависимости от наличной ситуации в группе (интересов, актуального состояния детей, их настроения и т.п.). </a:t>
            </a:r>
            <a:endParaRPr lang="ru-RU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30725" name="Picture 5" descr="-5287584429549664404_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5113" y="5767388"/>
            <a:ext cx="1258887" cy="10906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84213" y="-3681413"/>
            <a:ext cx="7704137" cy="96345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 dirty="0">
                <a:solidFill>
                  <a:srgbClr val="0070C0"/>
                </a:solidFill>
                <a:latin typeface="+mn-lt"/>
              </a:rPr>
              <a:t>ПРОГРАММА ПРЕДПОЛАГАЕТ ПОЛНОПРАВНОЕ УЧАСТИЕ РОДИТЕЛЕЙ В ОБРАЗОВАТЕЛЬНЫЙ ПРОЦЕСС И ЖИЗНЕДЕЯТЕЛЬНОСТЬ ДЕТСКОГО САДА. </a:t>
            </a:r>
            <a:r>
              <a:rPr lang="ru-RU" sz="1400" b="1" i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1400" b="1" i="1" dirty="0">
                <a:solidFill>
                  <a:srgbClr val="0070C0"/>
                </a:solidFill>
                <a:latin typeface="+mn-lt"/>
              </a:rPr>
              <a:t>Включение семей в образовательную работу с детьми в детском саду : </a:t>
            </a:r>
            <a:endParaRPr lang="ru-RU" sz="1400" i="1" dirty="0">
              <a:solidFill>
                <a:srgbClr val="0070C0"/>
              </a:solidFill>
              <a:latin typeface="+mn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i="1" dirty="0">
                <a:solidFill>
                  <a:srgbClr val="0070C0"/>
                </a:solidFill>
                <a:latin typeface="+mn-lt"/>
              </a:rPr>
              <a:t>эмоциональная вовлеченность позволяет родителям чувствовать себя продуктивными, энергичными, причастными к образованию своего ребенка, помогающими другим, обновленными и готовыми к новым жизненным задачам; </a:t>
            </a:r>
            <a:endParaRPr lang="ru-RU" sz="1400" i="1" dirty="0">
              <a:solidFill>
                <a:srgbClr val="0070C0"/>
              </a:solidFill>
              <a:latin typeface="+mn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i="1" dirty="0">
                <a:solidFill>
                  <a:srgbClr val="0070C0"/>
                </a:solidFill>
                <a:latin typeface="+mn-lt"/>
              </a:rPr>
              <a:t>физическая вовлеченность позволяет им сформировать новые умения, забыть о беспокойствах, познакомиться с другими людьми, повеселиться и посмеяться; </a:t>
            </a:r>
            <a:endParaRPr lang="ru-RU" sz="1400" i="1" dirty="0">
              <a:solidFill>
                <a:srgbClr val="0070C0"/>
              </a:solidFill>
              <a:latin typeface="+mn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i="1" dirty="0">
                <a:solidFill>
                  <a:srgbClr val="0070C0"/>
                </a:solidFill>
                <a:latin typeface="+mn-lt"/>
              </a:rPr>
              <a:t>непосредственное </a:t>
            </a:r>
            <a:r>
              <a:rPr lang="ru-RU" sz="1400" b="1" i="1" dirty="0">
                <a:solidFill>
                  <a:srgbClr val="0070C0"/>
                </a:solidFill>
                <a:latin typeface="+mn-lt"/>
              </a:rPr>
              <a:t>присутствие в группе в качестве помощника воспитателя приносит большую пользу семьям, т.к. возможность поработать в профессиональной среде помогает родителям лучше разобраться вопросах развития детей, научиться некоторым «премудростям» работы с детьми и дома применять полученные навыки; </a:t>
            </a:r>
            <a:endParaRPr lang="ru-RU" sz="1400" i="1" dirty="0">
              <a:solidFill>
                <a:srgbClr val="0070C0"/>
              </a:solidFill>
              <a:latin typeface="+mn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i="1" dirty="0">
                <a:solidFill>
                  <a:srgbClr val="0070C0"/>
                </a:solidFill>
                <a:latin typeface="+mn-lt"/>
              </a:rPr>
              <a:t>наблюдения </a:t>
            </a:r>
            <a:r>
              <a:rPr lang="ru-RU" sz="1400" b="1" i="1" dirty="0">
                <a:solidFill>
                  <a:srgbClr val="0070C0"/>
                </a:solidFill>
                <a:latin typeface="+mn-lt"/>
              </a:rPr>
              <a:t>за своими детьми на фоне других детей позволяют им понять, что все дети разные, что не нужно сравнивать одних детей с другими, а надо видеть и оценивать развитие одного ребенка раньше и теперь; </a:t>
            </a:r>
            <a:endParaRPr lang="ru-RU" sz="1400" i="1" dirty="0">
              <a:solidFill>
                <a:srgbClr val="0070C0"/>
              </a:solidFill>
              <a:latin typeface="+mn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i="1" dirty="0">
                <a:solidFill>
                  <a:srgbClr val="0070C0"/>
                </a:solidFill>
                <a:latin typeface="+mn-lt"/>
              </a:rPr>
              <a:t>в </a:t>
            </a:r>
            <a:r>
              <a:rPr lang="ru-RU" sz="1400" b="1" i="1" dirty="0">
                <a:solidFill>
                  <a:srgbClr val="0070C0"/>
                </a:solidFill>
                <a:latin typeface="+mn-lt"/>
              </a:rPr>
              <a:t>процессе вовлеченности в дело группы родители убеждаются, насколько многому дети учатся через игру, через занятия в центрах активности и познавательную деятельность, решая проблемы, замышляя и осуществляя вместе с другими детьми свои идеи и проекты, как учатся самооценке; </a:t>
            </a:r>
            <a:endParaRPr lang="ru-RU" sz="1400" i="1" dirty="0">
              <a:solidFill>
                <a:srgbClr val="0070C0"/>
              </a:solidFill>
              <a:latin typeface="+mn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i="1" dirty="0">
                <a:solidFill>
                  <a:srgbClr val="0070C0"/>
                </a:solidFill>
                <a:latin typeface="+mn-lt"/>
              </a:rPr>
              <a:t>родители </a:t>
            </a:r>
            <a:r>
              <a:rPr lang="ru-RU" sz="1400" b="1" i="1" dirty="0">
                <a:solidFill>
                  <a:srgbClr val="0070C0"/>
                </a:solidFill>
                <a:latin typeface="+mn-lt"/>
              </a:rPr>
              <a:t>оценивают важность предоставления ребенку права на выбор своих занятий для развития альтернативного мышления, для анализа ситуации и возможностей, они смогут наблюдать, как преуспевают в социальном развитии дети – находят друзей, учатся работать вместе с другими детьми, как они учатся друг у друга. </a:t>
            </a:r>
            <a:endParaRPr lang="ru-RU" sz="1400" i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31748" name="Picture 4" descr="-5287584429549664404_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25" y="5578475"/>
            <a:ext cx="1476375" cy="12795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076147" y="2065561"/>
            <a:ext cx="7053533" cy="31393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6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chemeClr val="bg1"/>
              </a:solidFill>
              <a:latin typeface="Monotype Corsiva" panose="03010101010201010101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6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chemeClr val="bg1"/>
              </a:solidFill>
              <a:latin typeface="Monotype Corsiva" panose="03010101010201010101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Monotype Corsiva" panose="03010101010201010101" pitchFamily="66" charset="0"/>
              </a:rPr>
              <a:t>Спасибо за внимание!</a:t>
            </a:r>
            <a:endParaRPr lang="ru-RU" sz="66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2773" name="Picture 5" descr="-5287584429549664404_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313" y="981075"/>
            <a:ext cx="4105275" cy="31686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484245">
            <a:off x="503238" y="3014663"/>
            <a:ext cx="1581150" cy="163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20604672">
            <a:off x="1893872" y="1116137"/>
            <a:ext cx="1235320" cy="12761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22985">
            <a:off x="3783372" y="4164284"/>
            <a:ext cx="1139073" cy="117671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0070C0"/>
                </a:solidFill>
              </a:rPr>
              <a:t>Основная образовательная программа дошкольного образования 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МАДОУ №61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14341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3" y="-1714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TextBox 10"/>
          <p:cNvSpPr txBox="1">
            <a:spLocks noChangeArrowheads="1"/>
          </p:cNvSpPr>
          <p:nvPr/>
        </p:nvSpPr>
        <p:spPr bwMode="auto">
          <a:xfrm>
            <a:off x="1692275" y="1125538"/>
            <a:ext cx="604837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600" b="1" i="1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r>
              <a:rPr lang="ru-RU" sz="3600" b="1" i="1">
                <a:solidFill>
                  <a:srgbClr val="0070C0"/>
                </a:solidFill>
                <a:latin typeface="Calibri" pitchFamily="34" charset="0"/>
              </a:rPr>
              <a:t>Основная образовательная программа  дошкольного образования </a:t>
            </a:r>
          </a:p>
          <a:p>
            <a:pPr algn="ctr"/>
            <a:r>
              <a:rPr lang="ru-RU" sz="3600" b="1" i="1">
                <a:solidFill>
                  <a:srgbClr val="0070C0"/>
                </a:solidFill>
                <a:latin typeface="Calibri" pitchFamily="34" charset="0"/>
              </a:rPr>
              <a:t>МАДОУ №</a:t>
            </a:r>
            <a:r>
              <a:rPr lang="ru-RU" sz="3600" b="1" i="1">
                <a:solidFill>
                  <a:srgbClr val="0070C0"/>
                </a:solidFill>
              </a:rPr>
              <a:t>262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11188" y="549275"/>
            <a:ext cx="7632700" cy="58594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endParaRPr lang="ru-RU" b="1" i="1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r>
              <a:rPr lang="ru-RU" b="1" i="1">
                <a:solidFill>
                  <a:srgbClr val="608DC4"/>
                </a:solidFill>
                <a:latin typeface="Calibri" pitchFamily="34" charset="0"/>
              </a:rPr>
              <a:t>Основная образовательная программа дошкольного образования МАДОУ «Детский сад №</a:t>
            </a:r>
            <a:r>
              <a:rPr lang="ru-RU" b="1" i="1">
                <a:solidFill>
                  <a:srgbClr val="608DC4"/>
                </a:solidFill>
              </a:rPr>
              <a:t>262</a:t>
            </a:r>
            <a:r>
              <a:rPr lang="ru-RU" b="1" i="1">
                <a:solidFill>
                  <a:srgbClr val="608DC4"/>
                </a:solidFill>
                <a:latin typeface="Calibri" pitchFamily="34" charset="0"/>
              </a:rPr>
              <a:t>» ориентирована на детей с 2- 7 лет.</a:t>
            </a:r>
          </a:p>
          <a:p>
            <a:endParaRPr lang="ru-RU" b="1" i="1">
              <a:solidFill>
                <a:srgbClr val="608DC4"/>
              </a:solidFill>
              <a:latin typeface="Calibri" pitchFamily="34" charset="0"/>
            </a:endParaRPr>
          </a:p>
          <a:p>
            <a:pPr algn="ctr"/>
            <a:r>
              <a:rPr lang="ru-RU" b="1" i="1">
                <a:solidFill>
                  <a:srgbClr val="608DC4"/>
                </a:solidFill>
                <a:latin typeface="Calibri" pitchFamily="34" charset="0"/>
              </a:rPr>
              <a:t>ПРОГРАММА разработана с учетом:</a:t>
            </a:r>
          </a:p>
          <a:p>
            <a:pPr>
              <a:buFont typeface="Arial" charset="0"/>
              <a:buChar char="•"/>
            </a:pPr>
            <a:r>
              <a:rPr lang="ru-RU" b="1" i="1">
                <a:solidFill>
                  <a:srgbClr val="608DC4"/>
                </a:solidFill>
                <a:latin typeface="Calibri" pitchFamily="34" charset="0"/>
              </a:rPr>
              <a:t>Программы "От рождения до школы" под ред. Н.Е. Вераксы, Т.С. Комаровой, М.А. Васильевой в соответствии с ФГОС</a:t>
            </a:r>
          </a:p>
          <a:p>
            <a:pPr>
              <a:buFont typeface="Arial" charset="0"/>
              <a:buChar char="•"/>
            </a:pPr>
            <a:r>
              <a:rPr lang="ru-RU" b="1" i="1">
                <a:solidFill>
                  <a:srgbClr val="608DC4"/>
                </a:solidFill>
                <a:latin typeface="Calibri" pitchFamily="34" charset="0"/>
              </a:rPr>
              <a:t>Парциальной программы музыкального воспитания «Музыкальные шедевры» Радыновой О.П</a:t>
            </a:r>
            <a:r>
              <a:rPr lang="ru-RU">
                <a:solidFill>
                  <a:srgbClr val="608DC4"/>
                </a:solidFill>
                <a:latin typeface="Calibri" pitchFamily="34" charset="0"/>
              </a:rPr>
              <a:t> </a:t>
            </a:r>
            <a:endParaRPr lang="ru-RU" b="1" i="1">
              <a:solidFill>
                <a:srgbClr val="608DC4"/>
              </a:solidFill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ru-RU" b="1" i="1">
                <a:solidFill>
                  <a:srgbClr val="608DC4"/>
                </a:solidFill>
                <a:latin typeface="Calibri" pitchFamily="34" charset="0"/>
              </a:rPr>
              <a:t>Парциальной программы физического воспитания Л.И. Пензулаевой «Физическая культура в детском саду»</a:t>
            </a:r>
            <a:endParaRPr lang="ru-RU">
              <a:solidFill>
                <a:srgbClr val="608DC4"/>
              </a:solidFill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ru-RU" b="1" i="1">
                <a:solidFill>
                  <a:srgbClr val="608DC4"/>
                </a:solidFill>
                <a:latin typeface="Calibri" pitchFamily="34" charset="0"/>
              </a:rPr>
              <a:t>Примерной адаптированной основной образовательной программы для детей с тяжелыми нарушениями речи с 5 до 7 лет. Н.В. Нищевой</a:t>
            </a:r>
            <a:endParaRPr lang="ru-RU" b="1" i="1">
              <a:solidFill>
                <a:srgbClr val="608DC4"/>
              </a:solidFill>
            </a:endParaRPr>
          </a:p>
          <a:p>
            <a:pPr>
              <a:buFont typeface="Arial" charset="0"/>
              <a:buChar char="•"/>
            </a:pPr>
            <a:r>
              <a:rPr lang="ru-RU" b="1" i="1">
                <a:solidFill>
                  <a:srgbClr val="608DC4"/>
                </a:solidFill>
                <a:latin typeface="Calibri" pitchFamily="34" charset="0"/>
              </a:rPr>
              <a:t>Программой дошкольного образования «Коррекционное обучение и воспитание детей старшего дошкольного возраста с общим недоразвитием речи», под редакцией Т.Б Филичевой, Г.В.Чиркиной</a:t>
            </a:r>
            <a:r>
              <a:rPr lang="ru-RU">
                <a:solidFill>
                  <a:srgbClr val="608DC4"/>
                </a:solidFill>
                <a:latin typeface="Calibri" pitchFamily="34" charset="0"/>
              </a:rPr>
              <a:t> </a:t>
            </a:r>
            <a:endParaRPr lang="ru-RU" b="1" i="1">
              <a:solidFill>
                <a:srgbClr val="608DC4"/>
              </a:solidFill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ru-RU" b="1" i="1">
                <a:solidFill>
                  <a:srgbClr val="608DC4"/>
                </a:solidFill>
                <a:latin typeface="Calibri" pitchFamily="34" charset="0"/>
              </a:rPr>
              <a:t>Региональной программы дошкольного образования «Сөенеч» – «Радость познания» под ред. Шаеховой Р.К., 2016 г.</a:t>
            </a:r>
          </a:p>
          <a:p>
            <a:pPr>
              <a:buFont typeface="Arial" charset="0"/>
              <a:buChar char="•"/>
            </a:pPr>
            <a:r>
              <a:rPr lang="ru-RU" b="1" i="1">
                <a:solidFill>
                  <a:srgbClr val="608DC4"/>
                </a:solidFill>
                <a:latin typeface="Calibri" pitchFamily="34" charset="0"/>
              </a:rPr>
              <a:t> Учебно-методического  комплекта  «Татарча сөйләшәбез» - «Говорим по татарский» Зариповой З. М., Кидрячевой Р. Г.</a:t>
            </a:r>
            <a:endParaRPr lang="ru-RU">
              <a:solidFill>
                <a:srgbClr val="608DC4"/>
              </a:solidFill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pic>
        <p:nvPicPr>
          <p:cNvPr id="15364" name="Picture 4" descr="-5287584429549664404_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16800" y="5084763"/>
            <a:ext cx="1727200" cy="15351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116013" y="908050"/>
            <a:ext cx="7056437" cy="3478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</a:rPr>
              <a:t>Программа нацелена на то, чтобы ребенок на этапе завершения дошкольного образования оказался способен: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</a:rPr>
              <a:t>принимать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перемены и порождать их;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</a:rPr>
              <a:t>осуществлять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самостоятельный и осознанный выбор;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</a:rPr>
              <a:t>ставить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и решать проблемы;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</a:rPr>
              <a:t>обладать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творческими способностями;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</a:rPr>
              <a:t>проявлять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инициативу, самостоятельность и ответственность;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</a:rPr>
              <a:t>заботиться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о себе, других людях, обществе, стране, окружающей среде;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</a:rPr>
              <a:t>работать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в команде.</a:t>
            </a:r>
          </a:p>
        </p:txBody>
      </p:sp>
      <p:pic>
        <p:nvPicPr>
          <p:cNvPr id="16390" name="Picture 6" descr="-5287584429549664404_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3789363"/>
            <a:ext cx="2663825" cy="23685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Прямоугольник 1"/>
          <p:cNvSpPr>
            <a:spLocks noChangeArrowheads="1"/>
          </p:cNvSpPr>
          <p:nvPr/>
        </p:nvSpPr>
        <p:spPr bwMode="auto">
          <a:xfrm>
            <a:off x="827088" y="-771525"/>
            <a:ext cx="7416800" cy="6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 b="1" i="1">
              <a:latin typeface="Calibri" pitchFamily="34" charset="0"/>
            </a:endParaRPr>
          </a:p>
          <a:p>
            <a:endParaRPr lang="ru-RU" b="1" i="1">
              <a:latin typeface="Calibri" pitchFamily="34" charset="0"/>
            </a:endParaRPr>
          </a:p>
          <a:p>
            <a:endParaRPr lang="ru-RU" b="1" i="1">
              <a:latin typeface="Calibri" pitchFamily="34" charset="0"/>
            </a:endParaRPr>
          </a:p>
          <a:p>
            <a:endParaRPr lang="ru-RU" b="1" i="1">
              <a:latin typeface="Calibri" pitchFamily="34" charset="0"/>
            </a:endParaRPr>
          </a:p>
          <a:p>
            <a:endParaRPr lang="ru-RU" b="1" i="1">
              <a:latin typeface="Calibri" pitchFamily="34" charset="0"/>
            </a:endParaRPr>
          </a:p>
          <a:p>
            <a:pPr algn="just"/>
            <a:r>
              <a:rPr lang="ru-RU" b="1" i="1">
                <a:solidFill>
                  <a:srgbClr val="0070C0"/>
                </a:solidFill>
                <a:latin typeface="Calibri" pitchFamily="34" charset="0"/>
              </a:rPr>
              <a:t>ЦЕЛЬЮ ПРОГРАММЫ ЯВЛЯЕТСЯ: </a:t>
            </a:r>
            <a:endParaRPr lang="ru-RU" b="1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b="1" i="1">
                <a:solidFill>
                  <a:srgbClr val="0070C0"/>
                </a:solidFill>
                <a:latin typeface="Calibri" pitchFamily="34" charset="0"/>
              </a:rPr>
              <a:t>Развитие личности детей дошкольного возраста в различных видах общения и деятельности с учетом их возрастных, индивидуальных психологических и физиологических особенностей, развитие духовно-нравственной культуры ребенка,  воспитание  любви и гордости к родному краю.</a:t>
            </a:r>
            <a:endParaRPr lang="ru-RU">
              <a:latin typeface="Calibri" pitchFamily="34" charset="0"/>
            </a:endParaRPr>
          </a:p>
          <a:p>
            <a:pPr algn="just"/>
            <a:r>
              <a:rPr lang="ru-RU" b="1" i="1">
                <a:solidFill>
                  <a:srgbClr val="0070C0"/>
                </a:solidFill>
                <a:latin typeface="Calibri" pitchFamily="34" charset="0"/>
              </a:rPr>
              <a:t>Программа, в соответствии с Федеральным законом «Об образовании в Российской Федерации», содействует взаимопониманию и сотрудничеству между людьми, учитывает разнообразие мировоззренческих подходов, способствует реализации права детей дошкольного возраста на свободный выбор мнений и убеждений, обеспечивает развитие способностей каждого ребенка, формирование и развитие личности ребенка в соответствии с принятыми в семье и обществе духовно-нравственными и социокультурными ценностями в целях интеллектуального, духовно-нравственного, творческого и физического развития человека, удовлетворения его образовательных потребностей и интересов. </a:t>
            </a:r>
            <a:endParaRPr lang="ru-RU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17413" name="Picture 5" descr="-5287584429549664404_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04138" y="5578475"/>
            <a:ext cx="1439862" cy="12795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Прямоугольник 1"/>
          <p:cNvSpPr>
            <a:spLocks noChangeArrowheads="1"/>
          </p:cNvSpPr>
          <p:nvPr/>
        </p:nvSpPr>
        <p:spPr bwMode="auto">
          <a:xfrm>
            <a:off x="755650" y="-3987800"/>
            <a:ext cx="7416800" cy="1003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600">
              <a:solidFill>
                <a:srgbClr val="000000"/>
              </a:solidFill>
            </a:endParaRPr>
          </a:p>
          <a:p>
            <a:endParaRPr lang="ru-RU" sz="1400" b="1" i="1"/>
          </a:p>
          <a:p>
            <a:endParaRPr lang="ru-RU" sz="1400" b="1" i="1"/>
          </a:p>
          <a:p>
            <a:endParaRPr lang="ru-RU" sz="1400" b="1" i="1"/>
          </a:p>
          <a:p>
            <a:endParaRPr lang="ru-RU" sz="1400" b="1" i="1"/>
          </a:p>
          <a:p>
            <a:endParaRPr lang="ru-RU" sz="1400" b="1" i="1"/>
          </a:p>
          <a:p>
            <a:endParaRPr lang="ru-RU" sz="1400" b="1" i="1"/>
          </a:p>
          <a:p>
            <a:endParaRPr lang="ru-RU" sz="1400" b="1" i="1"/>
          </a:p>
          <a:p>
            <a:endParaRPr lang="ru-RU" sz="1400" b="1" i="1"/>
          </a:p>
          <a:p>
            <a:endParaRPr lang="ru-RU" sz="1400" b="1" i="1"/>
          </a:p>
          <a:p>
            <a:endParaRPr lang="ru-RU" sz="1400" b="1" i="1"/>
          </a:p>
          <a:p>
            <a:endParaRPr lang="ru-RU" sz="1400" b="1" i="1"/>
          </a:p>
          <a:p>
            <a:endParaRPr lang="ru-RU" sz="1400" b="1" i="1"/>
          </a:p>
          <a:p>
            <a:endParaRPr lang="ru-RU" sz="1400" b="1" i="1"/>
          </a:p>
          <a:p>
            <a:endParaRPr lang="ru-RU" sz="1400" b="1" i="1"/>
          </a:p>
          <a:p>
            <a:endParaRPr lang="ru-RU" sz="1400" b="1" i="1"/>
          </a:p>
          <a:p>
            <a:endParaRPr lang="ru-RU" sz="1400" b="1" i="1"/>
          </a:p>
          <a:p>
            <a:endParaRPr lang="ru-RU" sz="1400" b="1" i="1"/>
          </a:p>
          <a:p>
            <a:endParaRPr lang="ru-RU" sz="1400" b="1" i="1"/>
          </a:p>
          <a:p>
            <a:endParaRPr lang="ru-RU" sz="1400" b="1" i="1"/>
          </a:p>
          <a:p>
            <a:endParaRPr lang="ru-RU" sz="1400" b="1" i="1"/>
          </a:p>
          <a:p>
            <a:endParaRPr lang="ru-RU" sz="1400" b="1" i="1"/>
          </a:p>
          <a:p>
            <a:r>
              <a:rPr lang="ru-RU" sz="1400" b="1" i="1">
                <a:solidFill>
                  <a:srgbClr val="0070C0"/>
                </a:solidFill>
              </a:rPr>
              <a:t>ЗАДАЧИ ПРОГРАММЫ: </a:t>
            </a:r>
            <a:endParaRPr lang="ru-RU" sz="1400" i="1">
              <a:solidFill>
                <a:srgbClr val="0070C0"/>
              </a:solidFill>
            </a:endParaRPr>
          </a:p>
          <a:p>
            <a:r>
              <a:rPr lang="ru-RU" sz="1400" i="1">
                <a:solidFill>
                  <a:srgbClr val="0070C0"/>
                </a:solidFill>
              </a:rPr>
              <a:t>•</a:t>
            </a:r>
            <a:r>
              <a:rPr lang="ru-RU" sz="1400" b="1" i="1">
                <a:solidFill>
                  <a:srgbClr val="0070C0"/>
                </a:solidFill>
              </a:rPr>
              <a:t>охрана и укрепление физического и психического здоровья детей, в том числе их эмоционального благополучия; </a:t>
            </a:r>
            <a:endParaRPr lang="ru-RU" sz="1400" i="1">
              <a:solidFill>
                <a:srgbClr val="0070C0"/>
              </a:solidFill>
            </a:endParaRPr>
          </a:p>
          <a:p>
            <a:r>
              <a:rPr lang="ru-RU" sz="1400" i="1">
                <a:solidFill>
                  <a:srgbClr val="0070C0"/>
                </a:solidFill>
              </a:rPr>
              <a:t>• </a:t>
            </a:r>
            <a:r>
              <a:rPr lang="ru-RU" sz="1400" b="1" i="1">
                <a:solidFill>
                  <a:srgbClr val="0070C0"/>
                </a:solidFill>
              </a:rPr>
              <a:t>обеспечение равных возможностей для полноценного развития каждого ребенка в период дошкольного детства независимо от места проживания, пола, нации, языка, социального статуса; </a:t>
            </a:r>
            <a:endParaRPr lang="ru-RU" sz="1400" i="1">
              <a:solidFill>
                <a:srgbClr val="0070C0"/>
              </a:solidFill>
            </a:endParaRPr>
          </a:p>
          <a:p>
            <a:r>
              <a:rPr lang="ru-RU" sz="1400" i="1">
                <a:solidFill>
                  <a:srgbClr val="0070C0"/>
                </a:solidFill>
              </a:rPr>
              <a:t>• </a:t>
            </a:r>
            <a:r>
              <a:rPr lang="ru-RU" sz="1400" b="1" i="1">
                <a:solidFill>
                  <a:srgbClr val="0070C0"/>
                </a:solidFill>
              </a:rPr>
              <a:t>создание благоприятных условий развития детей в соответствии с их возрастными и индивидуальными особенностями, развитие способностей и творческого потенциала каждого ребенка как субъекта отношений с другими детьми, взрослыми и миром; </a:t>
            </a:r>
            <a:endParaRPr lang="ru-RU" sz="1400" i="1">
              <a:solidFill>
                <a:srgbClr val="0070C0"/>
              </a:solidFill>
            </a:endParaRPr>
          </a:p>
          <a:p>
            <a:r>
              <a:rPr lang="ru-RU" sz="1400" i="1">
                <a:solidFill>
                  <a:srgbClr val="0070C0"/>
                </a:solidFill>
              </a:rPr>
              <a:t>• </a:t>
            </a:r>
            <a:r>
              <a:rPr lang="ru-RU" sz="1400" b="1" i="1">
                <a:solidFill>
                  <a:srgbClr val="0070C0"/>
                </a:solidFill>
              </a:rPr>
              <a:t>объединение обучения и воспитания в целостный образовательный процесс на основе духовно-нравственных и социокультурных ценностей, принятых в обществе правил и норм поведения в интересах человека, семьи, общества; </a:t>
            </a:r>
            <a:endParaRPr lang="ru-RU" sz="1400" i="1">
              <a:solidFill>
                <a:srgbClr val="0070C0"/>
              </a:solidFill>
            </a:endParaRPr>
          </a:p>
          <a:p>
            <a:r>
              <a:rPr lang="ru-RU" sz="1400" i="1">
                <a:solidFill>
                  <a:srgbClr val="0070C0"/>
                </a:solidFill>
              </a:rPr>
              <a:t>• </a:t>
            </a:r>
            <a:r>
              <a:rPr lang="ru-RU" sz="1400" b="1" i="1">
                <a:solidFill>
                  <a:srgbClr val="0070C0"/>
                </a:solidFill>
              </a:rPr>
              <a:t>формирование общей культуры личности детей,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 </a:t>
            </a:r>
            <a:endParaRPr lang="ru-RU" sz="1400" i="1">
              <a:solidFill>
                <a:srgbClr val="0070C0"/>
              </a:solidFill>
            </a:endParaRPr>
          </a:p>
          <a:p>
            <a:r>
              <a:rPr lang="ru-RU" sz="1400" i="1">
                <a:solidFill>
                  <a:srgbClr val="0070C0"/>
                </a:solidFill>
              </a:rPr>
              <a:t>• </a:t>
            </a:r>
            <a:r>
              <a:rPr lang="ru-RU" sz="1400" b="1" i="1">
                <a:solidFill>
                  <a:srgbClr val="0070C0"/>
                </a:solidFill>
              </a:rPr>
              <a:t>формирование социокультурной среды, соответствующей возрастным и индивидуальным особенностям детей; </a:t>
            </a:r>
            <a:endParaRPr lang="ru-RU" sz="1400" i="1">
              <a:solidFill>
                <a:srgbClr val="0070C0"/>
              </a:solidFill>
            </a:endParaRPr>
          </a:p>
          <a:p>
            <a:r>
              <a:rPr lang="ru-RU" sz="1400" i="1">
                <a:solidFill>
                  <a:srgbClr val="0070C0"/>
                </a:solidFill>
              </a:rPr>
              <a:t>• </a:t>
            </a:r>
            <a:r>
              <a:rPr lang="ru-RU" sz="1400" b="1" i="1">
                <a:solidFill>
                  <a:srgbClr val="0070C0"/>
                </a:solidFill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детей; </a:t>
            </a:r>
            <a:endParaRPr lang="ru-RU" sz="1400" i="1">
              <a:solidFill>
                <a:srgbClr val="0070C0"/>
              </a:solidFill>
            </a:endParaRPr>
          </a:p>
          <a:p>
            <a:r>
              <a:rPr lang="ru-RU" sz="1400" i="1">
                <a:solidFill>
                  <a:srgbClr val="0070C0"/>
                </a:solidFill>
              </a:rPr>
              <a:t>• </a:t>
            </a:r>
            <a:r>
              <a:rPr lang="ru-RU" sz="1400" b="1" i="1">
                <a:solidFill>
                  <a:srgbClr val="0070C0"/>
                </a:solidFill>
              </a:rPr>
              <a:t>обеспечение преемственности целей, задач и содержания дошкольного общего и начального общего образования. </a:t>
            </a:r>
            <a:endParaRPr lang="ru-RU" sz="1400" i="1">
              <a:solidFill>
                <a:srgbClr val="0070C0"/>
              </a:solidFill>
            </a:endParaRPr>
          </a:p>
        </p:txBody>
      </p:sp>
      <p:pic>
        <p:nvPicPr>
          <p:cNvPr id="18437" name="Picture 5" descr="-5287584429549664404_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25" y="5578475"/>
            <a:ext cx="1476375" cy="12795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175" y="-8096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Прямоугольник 1"/>
          <p:cNvSpPr>
            <a:spLocks noChangeArrowheads="1"/>
          </p:cNvSpPr>
          <p:nvPr/>
        </p:nvSpPr>
        <p:spPr bwMode="auto">
          <a:xfrm>
            <a:off x="684213" y="-2019300"/>
            <a:ext cx="7343775" cy="283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 sz="1600" b="1" i="1">
              <a:solidFill>
                <a:srgbClr val="0070C0"/>
              </a:solidFill>
              <a:latin typeface="Calibri" pitchFamily="34" charset="0"/>
            </a:endParaRPr>
          </a:p>
          <a:p>
            <a:endParaRPr lang="ru-RU" sz="1600" b="1" i="1">
              <a:solidFill>
                <a:srgbClr val="0070C0"/>
              </a:solidFill>
              <a:latin typeface="Calibri" pitchFamily="34" charset="0"/>
            </a:endParaRPr>
          </a:p>
          <a:p>
            <a:endParaRPr lang="ru-RU" sz="1600" b="1" i="1">
              <a:solidFill>
                <a:srgbClr val="0070C0"/>
              </a:solidFill>
              <a:latin typeface="Calibri" pitchFamily="34" charset="0"/>
            </a:endParaRPr>
          </a:p>
          <a:p>
            <a:endParaRPr lang="ru-RU" sz="1600" b="1" i="1">
              <a:solidFill>
                <a:srgbClr val="0070C0"/>
              </a:solidFill>
              <a:latin typeface="Calibri" pitchFamily="34" charset="0"/>
            </a:endParaRPr>
          </a:p>
          <a:p>
            <a:endParaRPr lang="ru-RU" sz="1600" b="1" i="1">
              <a:solidFill>
                <a:srgbClr val="0070C0"/>
              </a:solidFill>
              <a:latin typeface="Calibri" pitchFamily="34" charset="0"/>
            </a:endParaRPr>
          </a:p>
          <a:p>
            <a:endParaRPr lang="ru-RU" sz="1600" b="1" i="1">
              <a:solidFill>
                <a:srgbClr val="0070C0"/>
              </a:solidFill>
              <a:latin typeface="Calibri" pitchFamily="34" charset="0"/>
            </a:endParaRPr>
          </a:p>
          <a:p>
            <a:endParaRPr lang="ru-RU" sz="1600" b="1" i="1">
              <a:solidFill>
                <a:srgbClr val="0070C0"/>
              </a:solidFill>
              <a:latin typeface="Calibri" pitchFamily="34" charset="0"/>
            </a:endParaRPr>
          </a:p>
          <a:p>
            <a:endParaRPr lang="ru-RU" sz="1600" b="1" i="1">
              <a:solidFill>
                <a:srgbClr val="0070C0"/>
              </a:solidFill>
              <a:latin typeface="Calibri" pitchFamily="34" charset="0"/>
            </a:endParaRPr>
          </a:p>
          <a:p>
            <a:endParaRPr lang="ru-RU" sz="1600" b="1" i="1">
              <a:solidFill>
                <a:srgbClr val="0070C0"/>
              </a:solidFill>
              <a:latin typeface="Calibri" pitchFamily="34" charset="0"/>
            </a:endParaRPr>
          </a:p>
          <a:p>
            <a:endParaRPr lang="ru-RU" sz="1600" b="1" i="1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9461" name="TextBox 2"/>
          <p:cNvSpPr txBox="1">
            <a:spLocks noChangeArrowheads="1"/>
          </p:cNvSpPr>
          <p:nvPr/>
        </p:nvSpPr>
        <p:spPr bwMode="auto">
          <a:xfrm>
            <a:off x="1187450" y="1412875"/>
            <a:ext cx="5688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0363" algn="ctr" eaLnBrk="0" hangingPunct="0"/>
            <a:r>
              <a:rPr lang="ru-RU" b="1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ОСНОВНЫЕ ПРИНЦИПЫ ПРОГРАММЫ</a:t>
            </a:r>
            <a:endParaRPr lang="ru-RU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9462" name="TextBox 4"/>
          <p:cNvSpPr txBox="1">
            <a:spLocks noChangeArrowheads="1"/>
          </p:cNvSpPr>
          <p:nvPr/>
        </p:nvSpPr>
        <p:spPr bwMode="auto">
          <a:xfrm>
            <a:off x="1042988" y="2143125"/>
            <a:ext cx="30241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Принцип индивидуализации</a:t>
            </a:r>
            <a:endParaRPr lang="ru-RU" i="1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9463" name="TextBox 5"/>
          <p:cNvSpPr txBox="1">
            <a:spLocks noChangeArrowheads="1"/>
          </p:cNvSpPr>
          <p:nvPr/>
        </p:nvSpPr>
        <p:spPr bwMode="auto">
          <a:xfrm>
            <a:off x="4643438" y="2471738"/>
            <a:ext cx="2665412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 i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Принцип интеграции</a:t>
            </a:r>
          </a:p>
          <a:p>
            <a:pPr algn="ctr" eaLnBrk="0" hangingPunct="0"/>
            <a:r>
              <a:rPr lang="ru-RU" b="1" i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комплексно-тематического планирования</a:t>
            </a:r>
            <a:endParaRPr lang="ru-RU" i="1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b="1" i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образовательной деятельности</a:t>
            </a:r>
            <a:r>
              <a:rPr lang="ru-RU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9464" name="TextBox 6"/>
          <p:cNvSpPr txBox="1">
            <a:spLocks noChangeArrowheads="1"/>
          </p:cNvSpPr>
          <p:nvPr/>
        </p:nvSpPr>
        <p:spPr bwMode="auto">
          <a:xfrm>
            <a:off x="1042988" y="2852738"/>
            <a:ext cx="31686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0363" algn="ctr" eaLnBrk="0" hangingPunct="0"/>
            <a:endParaRPr lang="ru-RU" b="1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360363" algn="ctr" eaLnBrk="0" hangingPunct="0"/>
            <a:r>
              <a:rPr lang="ru-RU" b="1" i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Принцип деятельностного подхода</a:t>
            </a:r>
            <a:endParaRPr lang="ru-RU" i="1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9465" name="TextBox 7"/>
          <p:cNvSpPr txBox="1">
            <a:spLocks noChangeArrowheads="1"/>
          </p:cNvSpPr>
          <p:nvPr/>
        </p:nvSpPr>
        <p:spPr bwMode="auto">
          <a:xfrm>
            <a:off x="1403350" y="4437063"/>
            <a:ext cx="51133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  открытости и сотрудничества с семьями воспитанников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411413" y="1782763"/>
            <a:ext cx="1152525" cy="36036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743325" y="2044700"/>
            <a:ext cx="576263" cy="84296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292725" y="2044700"/>
            <a:ext cx="1223963" cy="4206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4211638" y="2471738"/>
            <a:ext cx="431800" cy="17541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89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Прямоугольник 2"/>
          <p:cNvSpPr>
            <a:spLocks noChangeArrowheads="1"/>
          </p:cNvSpPr>
          <p:nvPr/>
        </p:nvSpPr>
        <p:spPr bwMode="auto">
          <a:xfrm>
            <a:off x="1258888" y="750888"/>
            <a:ext cx="6553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b="1" i="1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2555875" y="936625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1509" name="TextBox 6"/>
          <p:cNvSpPr txBox="1">
            <a:spLocks noChangeArrowheads="1"/>
          </p:cNvSpPr>
          <p:nvPr/>
        </p:nvSpPr>
        <p:spPr bwMode="auto">
          <a:xfrm>
            <a:off x="1908175" y="566738"/>
            <a:ext cx="55435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>
              <a:solidFill>
                <a:srgbClr val="FF0066"/>
              </a:solidFill>
              <a:latin typeface="Calibri" pitchFamily="34" charset="0"/>
            </a:endParaRPr>
          </a:p>
          <a:p>
            <a:pPr algn="ctr"/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СТРУКТУРА ПРОГРАММЫ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42988" y="1304925"/>
            <a:ext cx="2665412" cy="69373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chemeClr val="accent1"/>
                </a:solidFill>
                <a:cs typeface="Times New Roman" pitchFamily="18" charset="0"/>
              </a:rPr>
              <a:t>I</a:t>
            </a:r>
            <a:r>
              <a:rPr lang="ru-RU" b="1" i="1" dirty="0">
                <a:solidFill>
                  <a:schemeClr val="accent1"/>
                </a:solidFill>
                <a:cs typeface="Times New Roman" pitchFamily="18" charset="0"/>
              </a:rPr>
              <a:t>. Целевой раздел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508625" y="1304925"/>
            <a:ext cx="2808288" cy="69373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chemeClr val="accent1"/>
                </a:solidFill>
              </a:rPr>
              <a:t>II</a:t>
            </a:r>
            <a:r>
              <a:rPr lang="ru-RU" b="1" i="1" dirty="0">
                <a:solidFill>
                  <a:schemeClr val="accent1"/>
                </a:solidFill>
              </a:rPr>
              <a:t>. Содержательный </a:t>
            </a:r>
            <a:endParaRPr lang="ru-RU" b="1" i="1" dirty="0">
              <a:solidFill>
                <a:schemeClr val="accent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accent1"/>
                </a:solidFill>
              </a:rPr>
              <a:t>раздел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132138" y="2273300"/>
            <a:ext cx="3095625" cy="8286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chemeClr val="accent1"/>
                </a:solidFill>
                <a:cs typeface="Times New Roman" pitchFamily="18" charset="0"/>
              </a:rPr>
              <a:t>III</a:t>
            </a:r>
            <a:r>
              <a:rPr lang="ru-RU" b="1" i="1" dirty="0">
                <a:solidFill>
                  <a:schemeClr val="accent1"/>
                </a:solidFill>
                <a:cs typeface="Times New Roman" pitchFamily="18" charset="0"/>
              </a:rPr>
              <a:t>.</a:t>
            </a:r>
            <a:r>
              <a:rPr lang="en-US" b="1" i="1" dirty="0">
                <a:solidFill>
                  <a:schemeClr val="accent1"/>
                </a:solidFill>
                <a:cs typeface="Times New Roman" pitchFamily="18" charset="0"/>
              </a:rPr>
              <a:t> </a:t>
            </a:r>
            <a:r>
              <a:rPr lang="ru-RU" b="1" i="1" dirty="0">
                <a:solidFill>
                  <a:schemeClr val="accent1"/>
                </a:solidFill>
              </a:rPr>
              <a:t>Организационный </a:t>
            </a:r>
            <a:r>
              <a:rPr lang="ru-RU" b="1" i="1" dirty="0">
                <a:solidFill>
                  <a:schemeClr val="accent1"/>
                </a:solidFill>
              </a:rPr>
              <a:t>раздел</a:t>
            </a:r>
          </a:p>
        </p:txBody>
      </p:sp>
      <p:sp>
        <p:nvSpPr>
          <p:cNvPr id="21513" name="Прямоугольник 8"/>
          <p:cNvSpPr>
            <a:spLocks noChangeArrowheads="1"/>
          </p:cNvSpPr>
          <p:nvPr/>
        </p:nvSpPr>
        <p:spPr bwMode="auto">
          <a:xfrm>
            <a:off x="2286000" y="3105150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>
              <a:solidFill>
                <a:srgbClr val="FF0000"/>
              </a:solidFill>
              <a:latin typeface="Calibri" pitchFamily="34" charset="0"/>
            </a:endParaRPr>
          </a:p>
          <a:p>
            <a:pPr algn="ctr"/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ОСНОВАНА НА ВЕДУЩИХ  ПРИНЦИПАХ  ФОРМИРОВАНИЯ ПРОГРАММЫ</a:t>
            </a:r>
            <a:endParaRPr lang="ru-RU">
              <a:solidFill>
                <a:srgbClr val="FF0000"/>
              </a:solidFill>
              <a:latin typeface="Calibri" pitchFamily="34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4824413" y="1184275"/>
            <a:ext cx="457200" cy="1857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572000" y="1306513"/>
            <a:ext cx="0" cy="7842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3830638" y="1184275"/>
            <a:ext cx="576262" cy="24606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7" name="TextBox 22"/>
          <p:cNvSpPr txBox="1">
            <a:spLocks noChangeArrowheads="1"/>
          </p:cNvSpPr>
          <p:nvPr/>
        </p:nvSpPr>
        <p:spPr bwMode="auto">
          <a:xfrm>
            <a:off x="827088" y="4149725"/>
            <a:ext cx="7273925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200150" lvl="2" indent="-285750">
              <a:buFont typeface="Arial" charset="0"/>
              <a:buChar char="•"/>
            </a:pPr>
            <a:r>
              <a:rPr lang="ru-RU" sz="1400" b="1" i="1">
                <a:solidFill>
                  <a:schemeClr val="tx2"/>
                </a:solidFill>
                <a:latin typeface="Calibri" pitchFamily="34" charset="0"/>
              </a:rPr>
              <a:t>принцип развивающего образования;</a:t>
            </a:r>
          </a:p>
          <a:p>
            <a:pPr marL="1200150" lvl="2" indent="-285750">
              <a:buFont typeface="Arial" charset="0"/>
              <a:buChar char="•"/>
            </a:pPr>
            <a:r>
              <a:rPr lang="ru-RU" sz="1400" b="1" i="1">
                <a:solidFill>
                  <a:schemeClr val="tx2"/>
                </a:solidFill>
                <a:latin typeface="Calibri" pitchFamily="34" charset="0"/>
              </a:rPr>
              <a:t>принципа научной обоснованности и практической применимости;</a:t>
            </a:r>
          </a:p>
          <a:p>
            <a:pPr marL="1200150" lvl="2" indent="-285750">
              <a:buFont typeface="Arial" charset="0"/>
              <a:buChar char="•"/>
            </a:pPr>
            <a:r>
              <a:rPr lang="ru-RU" sz="1400" b="1" i="1">
                <a:solidFill>
                  <a:schemeClr val="tx2"/>
                </a:solidFill>
                <a:latin typeface="Calibri" pitchFamily="34" charset="0"/>
              </a:rPr>
              <a:t>единство воспитательных, развивающих и обучающих целей и задач процесса образования; </a:t>
            </a:r>
          </a:p>
          <a:p>
            <a:pPr marL="1200150" lvl="2" indent="-285750">
              <a:buFont typeface="Arial" charset="0"/>
              <a:buChar char="•"/>
            </a:pPr>
            <a:r>
              <a:rPr lang="ru-RU" sz="1400" b="1" i="1">
                <a:solidFill>
                  <a:schemeClr val="tx2"/>
                </a:solidFill>
                <a:latin typeface="Calibri" pitchFamily="34" charset="0"/>
              </a:rPr>
              <a:t>комплексно-тематический принцип построения образовательного процесса; построение образовательного процесса на адекватных возрасту формах работы с детьми;</a:t>
            </a:r>
          </a:p>
          <a:p>
            <a:pPr marL="1200150" lvl="2" indent="-285750">
              <a:buFont typeface="Arial" charset="0"/>
              <a:buChar char="•"/>
            </a:pPr>
            <a:r>
              <a:rPr lang="ru-RU" sz="1400" b="1" i="1">
                <a:solidFill>
                  <a:schemeClr val="tx2"/>
                </a:solidFill>
                <a:latin typeface="Calibri" pitchFamily="34" charset="0"/>
              </a:rPr>
              <a:t>принципы гуманизации, дифференциации и индивидуализации, непрерывности и системности образования.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89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Прямоугольник 2"/>
          <p:cNvSpPr>
            <a:spLocks noChangeArrowheads="1"/>
          </p:cNvSpPr>
          <p:nvPr/>
        </p:nvSpPr>
        <p:spPr bwMode="auto">
          <a:xfrm>
            <a:off x="1258888" y="750888"/>
            <a:ext cx="6553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b="1" i="1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22532" name="TextBox 4"/>
          <p:cNvSpPr txBox="1">
            <a:spLocks noChangeArrowheads="1"/>
          </p:cNvSpPr>
          <p:nvPr/>
        </p:nvSpPr>
        <p:spPr bwMode="auto">
          <a:xfrm>
            <a:off x="2555875" y="936625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550" y="549275"/>
            <a:ext cx="7129463" cy="3322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FF0000"/>
              </a:solidFill>
              <a:latin typeface="+mn-lt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</a:rPr>
              <a:t>СОДЕРЖАНИЕ </a:t>
            </a:r>
            <a:r>
              <a:rPr lang="ru-RU" sz="2400" b="1" dirty="0">
                <a:solidFill>
                  <a:srgbClr val="FF0000"/>
                </a:solidFill>
                <a:latin typeface="+mn-lt"/>
              </a:rPr>
              <a:t>ПРОГРАММЫ ВКЛЮЧАЕТ СЛЕДУЮЩИЕ АСПЕКТЫ</a:t>
            </a:r>
            <a:r>
              <a:rPr lang="ru-RU" sz="2400" b="1" dirty="0">
                <a:solidFill>
                  <a:srgbClr val="FF0000"/>
                </a:solidFill>
                <a:latin typeface="+mn-lt"/>
              </a:rPr>
              <a:t>: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FF0000"/>
              </a:solidFill>
              <a:latin typeface="+mn-lt"/>
            </a:endParaRPr>
          </a:p>
          <a:p>
            <a:pPr marL="285750" indent="-285750" eaLnBrk="0" fontAlgn="auto" hangingPunct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chemeClr val="tx2"/>
                </a:solidFill>
                <a:latin typeface="+mn-lt"/>
              </a:rPr>
              <a:t>ПРЕДМЕТНО- ПРОСТРАНСТВЕННАЯ ОБРАЗОВАТЕЛЬНАЯ СРЕДА</a:t>
            </a:r>
          </a:p>
          <a:p>
            <a:pPr marL="285750" indent="-285750" eaLnBrk="0" fontAlgn="auto" hangingPunct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chemeClr val="tx2"/>
                </a:solidFill>
                <a:latin typeface="+mn-lt"/>
              </a:rPr>
              <a:t>ХАРАКТЕР ВЗАИМОДЕЙСТВИЯ СО ВЗРОСЛЫМИ</a:t>
            </a:r>
          </a:p>
          <a:p>
            <a:pPr marL="285750" indent="-285750" eaLnBrk="0" fontAlgn="auto" hangingPunct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chemeClr val="tx2"/>
                </a:solidFill>
                <a:latin typeface="+mn-lt"/>
              </a:rPr>
              <a:t>ХАРАКТЕР ВЗАИМОДЕЙСТВИЯ С ДРУГИМИ ДЕТЬМИ</a:t>
            </a:r>
          </a:p>
          <a:p>
            <a:pPr marL="285750" indent="-285750" eaLnBrk="0" fontAlgn="auto" hangingPunct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chemeClr val="tx2"/>
                </a:solidFill>
                <a:latin typeface="+mn-lt"/>
              </a:rPr>
              <a:t>СИСТЕМА ОТНОШЕНИЙ РЕБЕНКА К МИРУ, ДРУГИМ ЛЮДЯМ, САМОМУ СЕБЕ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FF0000"/>
              </a:solidFill>
              <a:latin typeface="+mn-lt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2534" name="Прямоугольник 8"/>
          <p:cNvSpPr>
            <a:spLocks noChangeArrowheads="1"/>
          </p:cNvSpPr>
          <p:nvPr/>
        </p:nvSpPr>
        <p:spPr bwMode="auto">
          <a:xfrm>
            <a:off x="1476375" y="3105150"/>
            <a:ext cx="53816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>
              <a:solidFill>
                <a:srgbClr val="FF0000"/>
              </a:solidFill>
              <a:latin typeface="Calibri" pitchFamily="34" charset="0"/>
            </a:endParaRPr>
          </a:p>
          <a:p>
            <a:pPr algn="ctr" eaLnBrk="0" hangingPunct="0"/>
            <a:endParaRPr lang="ru-RU" sz="2400" b="1">
              <a:solidFill>
                <a:srgbClr val="FF0000"/>
              </a:solidFill>
              <a:latin typeface="Calibri" pitchFamily="34" charset="0"/>
            </a:endParaRPr>
          </a:p>
          <a:p>
            <a:pPr algn="ctr" eaLnBrk="0" hangingPunct="0"/>
            <a:r>
              <a:rPr lang="ru-RU" sz="2400" b="1">
                <a:solidFill>
                  <a:srgbClr val="FF0000"/>
                </a:solidFill>
                <a:latin typeface="Calibri" pitchFamily="34" charset="0"/>
              </a:rPr>
              <a:t>ОСНОВНЫЕ ОБЛАСТИ  ПРОГРАММЫ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088" y="4149725"/>
            <a:ext cx="7273925" cy="1692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chemeClr val="tx2"/>
                </a:solidFill>
                <a:latin typeface="+mn-lt"/>
              </a:rPr>
              <a:t>ФИЗИЧЕСКОЕ РАЗВИТИЕ </a:t>
            </a: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chemeClr val="tx2"/>
                </a:solidFill>
                <a:latin typeface="+mn-lt"/>
              </a:rPr>
              <a:t>СОЦИАЛЬНО –КОММУНИКАТИВНОЕ РАЗВИТИЕ</a:t>
            </a: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chemeClr val="tx2"/>
                </a:solidFill>
                <a:latin typeface="+mn-lt"/>
              </a:rPr>
              <a:t>РЕЧЕВОЕ РАЗВИТИЕ</a:t>
            </a: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chemeClr val="tx2"/>
                </a:solidFill>
                <a:latin typeface="+mn-lt"/>
              </a:rPr>
              <a:t>ХУДОЖЕСТВЕННО – ЭСТЕТИЧЕСКОЕ РАЗВИТИЕ</a:t>
            </a: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chemeClr val="tx2"/>
                </a:solidFill>
                <a:latin typeface="+mn-lt"/>
              </a:rPr>
              <a:t>ПОЗНАВАТЕЛЬНОЕ РАЗВИТИЕ</a:t>
            </a:r>
          </a:p>
          <a:p>
            <a:pPr lvl="2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</a:endParaRPr>
          </a:p>
        </p:txBody>
      </p:sp>
      <p:pic>
        <p:nvPicPr>
          <p:cNvPr id="22537" name="Picture 9" descr="-5287584429549664404_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750" y="5445125"/>
            <a:ext cx="1476375" cy="12795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3285</TotalTime>
  <Words>1096</Words>
  <Application>Microsoft Office PowerPoint</Application>
  <PresentationFormat>Экран (4:3)</PresentationFormat>
  <Paragraphs>173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Calibri</vt:lpstr>
      <vt:lpstr>Arial</vt:lpstr>
      <vt:lpstr>Times New Roman</vt:lpstr>
      <vt:lpstr>Тема Office</vt:lpstr>
      <vt:lpstr>Слайд 1</vt:lpstr>
      <vt:lpstr>Основная образовательная программа дошкольного образования  МАДОУ №61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МАДОУ №61</dc:creator>
  <cp:lastModifiedBy>User</cp:lastModifiedBy>
  <cp:revision>188</cp:revision>
  <dcterms:created xsi:type="dcterms:W3CDTF">2018-04-11T06:12:28Z</dcterms:created>
  <dcterms:modified xsi:type="dcterms:W3CDTF">2022-05-18T07:16:58Z</dcterms:modified>
</cp:coreProperties>
</file>